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Proxima Nova"/>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ProximaNova-bold.fntdata"/><Relationship Id="rId27" Type="http://schemas.openxmlformats.org/officeDocument/2006/relationships/font" Target="fonts/ProximaNova-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ProximaNova-italic.fntdata"/><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font" Target="fonts/ProximaNova-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742e3e7cd_1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42e3e7c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25bc776116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25bc776116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25bc776116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25bc776116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25bc77611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25bc77611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25bc77611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25bc77611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25bc77611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25bc77611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25bc77611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25bc77611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25bc776116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25bc77611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25bc77611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25bc77611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25bc776116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25bc776116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25bc776116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25bc776116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25bc77611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25bc77611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25bc776116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25bc776116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742e3e7cd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742e3e7cd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d4400e73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d4400e73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25bc77611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25bc77611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25bc77611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25bc77611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25bc776116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25bc776116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25bc776116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25bc776116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25bc776116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25bc776116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56" name="Google Shape;56;p14"/>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7" name="Google Shape;57;p14"/>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9"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61" name="Google Shape;61;p15"/>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 name="Shape 68"/>
        <p:cNvGrpSpPr/>
        <p:nvPr/>
      </p:nvGrpSpPr>
      <p:grpSpPr>
        <a:xfrm>
          <a:off x="0" y="0"/>
          <a:ext cx="0" cy="0"/>
          <a:chOff x="0" y="0"/>
          <a:chExt cx="0" cy="0"/>
        </a:xfrm>
      </p:grpSpPr>
      <p:sp>
        <p:nvSpPr>
          <p:cNvPr id="69" name="Google Shape;6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sp>
        <p:nvSpPr>
          <p:cNvPr id="74" name="Google Shape;7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Google Shape;7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Google Shape;8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 name="Google Shape;85;p21"/>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86" name="Google Shape;86;p21"/>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p21"/>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p22"/>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None/>
              <a:defRPr sz="2100"/>
            </a:lvl1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3"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3"/>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96" name="Google Shape;96;p23"/>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descr="Nube blanca frente a un cielo estrellado azul oscuro" id="104" name="Google Shape;104;p25"/>
          <p:cNvPicPr preferRelativeResize="0"/>
          <p:nvPr/>
        </p:nvPicPr>
        <p:blipFill rotWithShape="1">
          <a:blip r:embed="rId3">
            <a:alphaModFix/>
          </a:blip>
          <a:srcRect b="17067" l="0" r="1719" t="0"/>
          <a:stretch/>
        </p:blipFill>
        <p:spPr>
          <a:xfrm>
            <a:off x="0" y="0"/>
            <a:ext cx="9144001" cy="5143500"/>
          </a:xfrm>
          <a:prstGeom prst="rect">
            <a:avLst/>
          </a:prstGeom>
          <a:noFill/>
          <a:ln>
            <a:noFill/>
          </a:ln>
        </p:spPr>
      </p:pic>
      <p:sp>
        <p:nvSpPr>
          <p:cNvPr id="105" name="Google Shape;105;p25"/>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419" sz="6000"/>
              <a:t>Prototipado Inicial: Carify</a:t>
            </a:r>
            <a:endParaRPr sz="6000"/>
          </a:p>
        </p:txBody>
      </p:sp>
      <p:sp>
        <p:nvSpPr>
          <p:cNvPr id="106" name="Google Shape;106;p25"/>
          <p:cNvSpPr txBox="1"/>
          <p:nvPr>
            <p:ph idx="1" type="subTitle"/>
          </p:nvPr>
        </p:nvSpPr>
        <p:spPr>
          <a:xfrm>
            <a:off x="510450" y="3182344"/>
            <a:ext cx="8123100" cy="158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1400"/>
              <a:t>Integrantes:</a:t>
            </a:r>
            <a:endParaRPr sz="1400"/>
          </a:p>
          <a:p>
            <a:pPr indent="0" lvl="0" marL="0" rtl="0" algn="l">
              <a:spcBef>
                <a:spcPts val="0"/>
              </a:spcBef>
              <a:spcAft>
                <a:spcPts val="0"/>
              </a:spcAft>
              <a:buNone/>
            </a:pPr>
            <a:r>
              <a:rPr lang="es-419" sz="1400"/>
              <a:t>Jesús Álvarez</a:t>
            </a:r>
            <a:endParaRPr sz="1400"/>
          </a:p>
          <a:p>
            <a:pPr indent="0" lvl="0" marL="0" rtl="0" algn="l">
              <a:spcBef>
                <a:spcPts val="0"/>
              </a:spcBef>
              <a:spcAft>
                <a:spcPts val="0"/>
              </a:spcAft>
              <a:buNone/>
            </a:pPr>
            <a:r>
              <a:rPr lang="es-419" sz="1400"/>
              <a:t>David Ávila</a:t>
            </a:r>
            <a:endParaRPr sz="1400"/>
          </a:p>
          <a:p>
            <a:pPr indent="0" lvl="0" marL="0" rtl="0" algn="l">
              <a:spcBef>
                <a:spcPts val="0"/>
              </a:spcBef>
              <a:spcAft>
                <a:spcPts val="0"/>
              </a:spcAft>
              <a:buNone/>
            </a:pPr>
            <a:r>
              <a:rPr lang="es-419" sz="1400"/>
              <a:t>Eduardo Echeverría</a:t>
            </a:r>
            <a:endParaRPr sz="1400"/>
          </a:p>
          <a:p>
            <a:pPr indent="0" lvl="0" marL="0" rtl="0" algn="l">
              <a:spcBef>
                <a:spcPts val="0"/>
              </a:spcBef>
              <a:spcAft>
                <a:spcPts val="0"/>
              </a:spcAft>
              <a:buNone/>
            </a:pPr>
            <a:r>
              <a:rPr lang="es-419" sz="1400"/>
              <a:t>Daniel García</a:t>
            </a:r>
            <a:endParaRPr sz="1400"/>
          </a:p>
          <a:p>
            <a:pPr indent="0" lvl="0" marL="0" rtl="0" algn="l">
              <a:spcBef>
                <a:spcPts val="0"/>
              </a:spcBef>
              <a:spcAft>
                <a:spcPts val="0"/>
              </a:spcAft>
              <a:buNone/>
            </a:pPr>
            <a:r>
              <a:rPr lang="es-419" sz="1400"/>
              <a:t>Miguel Humberto</a:t>
            </a:r>
            <a:endParaRPr sz="1400"/>
          </a:p>
          <a:p>
            <a:pPr indent="0" lvl="0" marL="0" rtl="0" algn="l">
              <a:spcBef>
                <a:spcPts val="0"/>
              </a:spcBef>
              <a:spcAft>
                <a:spcPts val="0"/>
              </a:spcAft>
              <a:buNone/>
            </a:pPr>
            <a:r>
              <a:rPr lang="es-419" sz="1400"/>
              <a:t>Irving Poot</a:t>
            </a:r>
            <a:endParaRPr sz="1400"/>
          </a:p>
        </p:txBody>
      </p:sp>
      <p:cxnSp>
        <p:nvCxnSpPr>
          <p:cNvPr id="107" name="Google Shape;107;p25"/>
          <p:cNvCxnSpPr/>
          <p:nvPr/>
        </p:nvCxnSpPr>
        <p:spPr>
          <a:xfrm>
            <a:off x="615150" y="2998025"/>
            <a:ext cx="500400" cy="0"/>
          </a:xfrm>
          <a:prstGeom prst="straightConnector1">
            <a:avLst/>
          </a:prstGeom>
          <a:noFill/>
          <a:ln cap="flat" cmpd="sng" w="19050">
            <a:solidFill>
              <a:schemeClr val="lt1"/>
            </a:solidFill>
            <a:prstDash val="solid"/>
            <a:round/>
            <a:headEnd len="med" w="med" type="none"/>
            <a:tailEnd len="med" w="med" type="none"/>
          </a:ln>
        </p:spPr>
      </p:cxnSp>
      <p:pic>
        <p:nvPicPr>
          <p:cNvPr id="108" name="Google Shape;108;p25"/>
          <p:cNvPicPr preferRelativeResize="0"/>
          <p:nvPr/>
        </p:nvPicPr>
        <p:blipFill>
          <a:blip r:embed="rId4">
            <a:alphaModFix/>
          </a:blip>
          <a:stretch>
            <a:fillRect/>
          </a:stretch>
        </p:blipFill>
        <p:spPr>
          <a:xfrm>
            <a:off x="5134346" y="2571750"/>
            <a:ext cx="3499200" cy="23055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4"/>
          <p:cNvSpPr txBox="1"/>
          <p:nvPr>
            <p:ph type="title"/>
          </p:nvPr>
        </p:nvSpPr>
        <p:spPr>
          <a:xfrm>
            <a:off x="265500" y="1816950"/>
            <a:ext cx="4045200" cy="1509600"/>
          </a:xfrm>
          <a:prstGeom prst="rect">
            <a:avLst/>
          </a:prstGeom>
        </p:spPr>
        <p:txBody>
          <a:bodyPr anchorCtr="0" anchor="ctr" bIns="91425" lIns="91425" spcFirstLastPara="1" rIns="79050" wrap="square" tIns="91425">
            <a:noAutofit/>
          </a:bodyPr>
          <a:lstStyle/>
          <a:p>
            <a:pPr indent="0" lvl="0" marL="0" rtl="0" algn="ctr">
              <a:spcBef>
                <a:spcPts val="0"/>
              </a:spcBef>
              <a:spcAft>
                <a:spcPts val="0"/>
              </a:spcAft>
              <a:buNone/>
            </a:pPr>
            <a:r>
              <a:rPr lang="es-419"/>
              <a:t>Pantalla de “Pop-up” de fechas</a:t>
            </a:r>
            <a:endParaRPr/>
          </a:p>
        </p:txBody>
      </p:sp>
      <p:sp>
        <p:nvSpPr>
          <p:cNvPr id="158" name="Google Shape;158;p34"/>
          <p:cNvSpPr txBox="1"/>
          <p:nvPr>
            <p:ph idx="2" type="body"/>
          </p:nvPr>
        </p:nvSpPr>
        <p:spPr>
          <a:xfrm>
            <a:off x="4922500" y="1979075"/>
            <a:ext cx="4128900" cy="337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419">
                <a:solidFill>
                  <a:srgbClr val="FFFFFF"/>
                </a:solidFill>
              </a:rPr>
              <a:t> </a:t>
            </a:r>
            <a:r>
              <a:rPr lang="es-419">
                <a:solidFill>
                  <a:srgbClr val="FFFFFF"/>
                </a:solidFill>
              </a:rPr>
              <a:t>Esta pantalla aparecerá cuando el usuario presione el botón de “Reservar cita”, en esta se mostrarán las fechas y horas disponibles en ese momento, al seleccionarla, se apartará esa fecha. Y se le mostrará al usuario la fecha que reservó así como las opciones que seleccionó en la pantalla anterior a modo de resumen con un botón para confirmar. Finalmente cuando el usuario confirme la cita, se le redireccionará de nuevo al menú principal, en caso de que quiera realizar otra cita.</a:t>
            </a:r>
            <a:endParaRPr>
              <a:solidFill>
                <a:srgbClr val="FFFFFF"/>
              </a:solidFil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1600"/>
              </a:spcBef>
              <a:spcAft>
                <a:spcPts val="1600"/>
              </a:spcAft>
              <a:buNone/>
            </a:pPr>
            <a:r>
              <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35"/>
          <p:cNvPicPr preferRelativeResize="0"/>
          <p:nvPr/>
        </p:nvPicPr>
        <p:blipFill>
          <a:blip r:embed="rId3">
            <a:alphaModFix/>
          </a:blip>
          <a:stretch>
            <a:fillRect/>
          </a:stretch>
        </p:blipFill>
        <p:spPr>
          <a:xfrm>
            <a:off x="2189350" y="525838"/>
            <a:ext cx="4923150" cy="4091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6"/>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419"/>
              <a:t>Escenario 2: Responder solicitud de adopción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7"/>
          <p:cNvSpPr txBox="1"/>
          <p:nvPr>
            <p:ph type="title"/>
          </p:nvPr>
        </p:nvSpPr>
        <p:spPr>
          <a:xfrm>
            <a:off x="265500" y="1816950"/>
            <a:ext cx="4045200" cy="1509600"/>
          </a:xfrm>
          <a:prstGeom prst="rect">
            <a:avLst/>
          </a:prstGeom>
        </p:spPr>
        <p:txBody>
          <a:bodyPr anchorCtr="0" anchor="ctr" bIns="91425" lIns="91425" spcFirstLastPara="1" rIns="79050" wrap="square" tIns="91425">
            <a:noAutofit/>
          </a:bodyPr>
          <a:lstStyle/>
          <a:p>
            <a:pPr indent="0" lvl="0" marL="0" rtl="0" algn="ctr">
              <a:spcBef>
                <a:spcPts val="0"/>
              </a:spcBef>
              <a:spcAft>
                <a:spcPts val="0"/>
              </a:spcAft>
              <a:buNone/>
            </a:pPr>
            <a:r>
              <a:rPr lang="es-419"/>
              <a:t>Inicio de Sesión</a:t>
            </a:r>
            <a:endParaRPr/>
          </a:p>
        </p:txBody>
      </p:sp>
      <p:sp>
        <p:nvSpPr>
          <p:cNvPr id="174" name="Google Shape;174;p3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419"/>
              <a:t>Esta será la primera página que verá el usuario, será donde introducirán sus datos para iniciar sesión, el usuario solo ingresará sus datos y se le redireccionará a la página principal, en caso de ser una institución el correo proporcionado deberá ser institucional.</a:t>
            </a:r>
            <a:endParaRPr/>
          </a:p>
          <a:p>
            <a:pPr indent="0" lvl="0" marL="0" rtl="0" algn="l">
              <a:spcBef>
                <a:spcPts val="1600"/>
              </a:spcBef>
              <a:spcAft>
                <a:spcPts val="1600"/>
              </a:spcAft>
              <a:buNone/>
            </a:pPr>
            <a:r>
              <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38"/>
          <p:cNvPicPr preferRelativeResize="0"/>
          <p:nvPr/>
        </p:nvPicPr>
        <p:blipFill rotWithShape="1">
          <a:blip r:embed="rId3">
            <a:alphaModFix/>
          </a:blip>
          <a:srcRect b="10136" l="19353" r="30418" t="14499"/>
          <a:stretch/>
        </p:blipFill>
        <p:spPr>
          <a:xfrm>
            <a:off x="2179950" y="534175"/>
            <a:ext cx="4828176" cy="40751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9"/>
          <p:cNvSpPr txBox="1"/>
          <p:nvPr>
            <p:ph type="title"/>
          </p:nvPr>
        </p:nvSpPr>
        <p:spPr>
          <a:xfrm>
            <a:off x="265500" y="1816950"/>
            <a:ext cx="4045200" cy="1509600"/>
          </a:xfrm>
          <a:prstGeom prst="rect">
            <a:avLst/>
          </a:prstGeom>
        </p:spPr>
        <p:txBody>
          <a:bodyPr anchorCtr="0" anchor="ctr" bIns="91425" lIns="91425" spcFirstLastPara="1" rIns="79050" wrap="square" tIns="91425">
            <a:noAutofit/>
          </a:bodyPr>
          <a:lstStyle/>
          <a:p>
            <a:pPr indent="0" lvl="0" marL="0" rtl="0" algn="ctr">
              <a:spcBef>
                <a:spcPts val="0"/>
              </a:spcBef>
              <a:spcAft>
                <a:spcPts val="0"/>
              </a:spcAft>
              <a:buNone/>
            </a:pPr>
            <a:r>
              <a:rPr lang="es-419"/>
              <a:t>Lista de donatarios</a:t>
            </a:r>
            <a:endParaRPr/>
          </a:p>
        </p:txBody>
      </p:sp>
      <p:sp>
        <p:nvSpPr>
          <p:cNvPr id="185" name="Google Shape;185;p3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419"/>
              <a:t>Esta será la primera página que verá el usuario de tipo institución, la cual le permitirá ver un listado con los datos del donatarios y permitirá realizar acciones sobre estos, como: </a:t>
            </a:r>
            <a:endParaRPr/>
          </a:p>
          <a:p>
            <a:pPr indent="0" lvl="0" marL="0" rtl="0" algn="l">
              <a:spcBef>
                <a:spcPts val="1600"/>
              </a:spcBef>
              <a:spcAft>
                <a:spcPts val="1600"/>
              </a:spcAft>
              <a:buNone/>
            </a:pPr>
            <a:r>
              <a:rPr lang="es-419"/>
              <a:t>Editar, Eliminar, Visualizar Ficha.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40"/>
          <p:cNvPicPr preferRelativeResize="0"/>
          <p:nvPr/>
        </p:nvPicPr>
        <p:blipFill rotWithShape="1">
          <a:blip r:embed="rId3">
            <a:alphaModFix/>
          </a:blip>
          <a:srcRect b="13046" l="21586" r="31699" t="14912"/>
          <a:stretch/>
        </p:blipFill>
        <p:spPr>
          <a:xfrm>
            <a:off x="2562812" y="828788"/>
            <a:ext cx="4018373" cy="34859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41"/>
          <p:cNvSpPr txBox="1"/>
          <p:nvPr>
            <p:ph type="title"/>
          </p:nvPr>
        </p:nvSpPr>
        <p:spPr>
          <a:xfrm>
            <a:off x="265500" y="1816950"/>
            <a:ext cx="4045200" cy="1509600"/>
          </a:xfrm>
          <a:prstGeom prst="rect">
            <a:avLst/>
          </a:prstGeom>
        </p:spPr>
        <p:txBody>
          <a:bodyPr anchorCtr="0" anchor="ctr" bIns="91425" lIns="91425" spcFirstLastPara="1" rIns="79050" wrap="square" tIns="91425">
            <a:noAutofit/>
          </a:bodyPr>
          <a:lstStyle/>
          <a:p>
            <a:pPr indent="0" lvl="0" marL="0" rtl="0" algn="ctr">
              <a:spcBef>
                <a:spcPts val="0"/>
              </a:spcBef>
              <a:spcAft>
                <a:spcPts val="0"/>
              </a:spcAft>
              <a:buNone/>
            </a:pPr>
            <a:r>
              <a:rPr lang="es-419"/>
              <a:t>Pantalla de solicitud</a:t>
            </a:r>
            <a:endParaRPr/>
          </a:p>
        </p:txBody>
      </p:sp>
      <p:sp>
        <p:nvSpPr>
          <p:cNvPr id="196" name="Google Shape;196;p4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s-419"/>
              <a:t>Es una ventana donde se muestran listadas todas las solicitudes realizadas por los donantes, aquí se decide si son aprobadas o rechazadas.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42"/>
          <p:cNvPicPr preferRelativeResize="0"/>
          <p:nvPr/>
        </p:nvPicPr>
        <p:blipFill rotWithShape="1">
          <a:blip r:embed="rId3">
            <a:alphaModFix/>
          </a:blip>
          <a:srcRect b="12006" l="26372" r="26330" t="16990"/>
          <a:stretch/>
        </p:blipFill>
        <p:spPr>
          <a:xfrm>
            <a:off x="2537700" y="853900"/>
            <a:ext cx="4068600" cy="34356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43"/>
          <p:cNvSpPr txBox="1"/>
          <p:nvPr>
            <p:ph type="title"/>
          </p:nvPr>
        </p:nvSpPr>
        <p:spPr>
          <a:xfrm>
            <a:off x="265500" y="1816950"/>
            <a:ext cx="4045200" cy="1509600"/>
          </a:xfrm>
          <a:prstGeom prst="rect">
            <a:avLst/>
          </a:prstGeom>
        </p:spPr>
        <p:txBody>
          <a:bodyPr anchorCtr="0" anchor="ctr" bIns="91425" lIns="91425" spcFirstLastPara="1" rIns="79050" wrap="square" tIns="91425">
            <a:noAutofit/>
          </a:bodyPr>
          <a:lstStyle/>
          <a:p>
            <a:pPr indent="0" lvl="0" marL="0" rtl="0" algn="ctr">
              <a:spcBef>
                <a:spcPts val="0"/>
              </a:spcBef>
              <a:spcAft>
                <a:spcPts val="0"/>
              </a:spcAft>
              <a:buNone/>
            </a:pPr>
            <a:r>
              <a:rPr lang="es-419"/>
              <a:t>Pantalla de datos de donador</a:t>
            </a:r>
            <a:endParaRPr/>
          </a:p>
        </p:txBody>
      </p:sp>
      <p:sp>
        <p:nvSpPr>
          <p:cNvPr id="207" name="Google Shape;207;p43"/>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419"/>
              <a:t>En esta ventana se puede visualizar el perfil de donador, donde se mostrarán los datos:</a:t>
            </a:r>
            <a:endParaRPr/>
          </a:p>
          <a:p>
            <a:pPr indent="0" lvl="0" marL="0" rtl="0" algn="l">
              <a:spcBef>
                <a:spcPts val="1600"/>
              </a:spcBef>
              <a:spcAft>
                <a:spcPts val="0"/>
              </a:spcAft>
              <a:buNone/>
            </a:pPr>
            <a:r>
              <a:rPr lang="es-419"/>
              <a:t>Nombre, Teléfono y Foto de Perfil.</a:t>
            </a:r>
            <a:endParaRPr/>
          </a:p>
          <a:p>
            <a:pPr indent="0" lvl="0" marL="0" rtl="0" algn="l">
              <a:spcBef>
                <a:spcPts val="1600"/>
              </a:spcBef>
              <a:spcAft>
                <a:spcPts val="0"/>
              </a:spcAft>
              <a:buNone/>
            </a:pPr>
            <a:r>
              <a:rPr lang="es-419"/>
              <a:t>Además se puede visualizar la </a:t>
            </a:r>
            <a:r>
              <a:rPr lang="es-419"/>
              <a:t>donación</a:t>
            </a:r>
            <a:r>
              <a:rPr lang="es-419"/>
              <a:t> realizada con los datos:</a:t>
            </a:r>
            <a:endParaRPr/>
          </a:p>
          <a:p>
            <a:pPr indent="0" lvl="0" marL="0" rtl="0" algn="l">
              <a:spcBef>
                <a:spcPts val="1600"/>
              </a:spcBef>
              <a:spcAft>
                <a:spcPts val="0"/>
              </a:spcAft>
              <a:buNone/>
            </a:pPr>
            <a:r>
              <a:rPr lang="es-419"/>
              <a:t>Producto y Descripción.  </a:t>
            </a:r>
            <a:endParaRPr/>
          </a:p>
          <a:p>
            <a:pPr indent="0" lvl="0" marL="0" rtl="0" algn="l">
              <a:spcBef>
                <a:spcPts val="1600"/>
              </a:spcBef>
              <a:spcAft>
                <a:spcPts val="1600"/>
              </a:spcAft>
              <a:buNone/>
            </a:pPr>
            <a:r>
              <a:rPr lang="es-419"/>
              <a:t>Se tiene la opción de aceptar o rechazar la donación.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6"/>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419"/>
              <a:t>Escenario</a:t>
            </a:r>
            <a:r>
              <a:rPr lang="es-419"/>
              <a:t> 1: Realizar una donación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44"/>
          <p:cNvPicPr preferRelativeResize="0"/>
          <p:nvPr/>
        </p:nvPicPr>
        <p:blipFill rotWithShape="1">
          <a:blip r:embed="rId3">
            <a:alphaModFix/>
          </a:blip>
          <a:srcRect b="10764" l="33028" r="20141" t="18648"/>
          <a:stretch/>
        </p:blipFill>
        <p:spPr>
          <a:xfrm>
            <a:off x="2224325" y="581200"/>
            <a:ext cx="4695350" cy="39810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7"/>
          <p:cNvSpPr txBox="1"/>
          <p:nvPr>
            <p:ph type="title"/>
          </p:nvPr>
        </p:nvSpPr>
        <p:spPr>
          <a:xfrm>
            <a:off x="265500" y="1816950"/>
            <a:ext cx="4045200" cy="1509600"/>
          </a:xfrm>
          <a:prstGeom prst="rect">
            <a:avLst/>
          </a:prstGeom>
        </p:spPr>
        <p:txBody>
          <a:bodyPr anchorCtr="0" anchor="ctr" bIns="91425" lIns="91425" spcFirstLastPara="1" rIns="79050" wrap="square" tIns="91425">
            <a:noAutofit/>
          </a:bodyPr>
          <a:lstStyle/>
          <a:p>
            <a:pPr indent="0" lvl="0" marL="0" rtl="0" algn="ctr">
              <a:spcBef>
                <a:spcPts val="0"/>
              </a:spcBef>
              <a:spcAft>
                <a:spcPts val="0"/>
              </a:spcAft>
              <a:buNone/>
            </a:pPr>
            <a:r>
              <a:rPr lang="es-419"/>
              <a:t>Inicio de Sesión</a:t>
            </a:r>
            <a:endParaRPr/>
          </a:p>
        </p:txBody>
      </p:sp>
      <p:sp>
        <p:nvSpPr>
          <p:cNvPr id="119" name="Google Shape;119;p2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419"/>
              <a:t>Esta será la primera página que verá el usuario, será donde introducirán sus datos para iniciar sesión, el usuario solo ingresará sus datos y se le redireccionará a la página principal.</a:t>
            </a:r>
            <a:endParaRPr/>
          </a:p>
          <a:p>
            <a:pPr indent="0" lvl="0" marL="0" rtl="0" algn="l">
              <a:spcBef>
                <a:spcPts val="1600"/>
              </a:spcBef>
              <a:spcAft>
                <a:spcPts val="1600"/>
              </a:spcAft>
              <a:buNone/>
            </a:pPr>
            <a:r>
              <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8"/>
          <p:cNvPicPr preferRelativeResize="0"/>
          <p:nvPr/>
        </p:nvPicPr>
        <p:blipFill rotWithShape="1">
          <a:blip r:embed="rId3">
            <a:alphaModFix/>
          </a:blip>
          <a:srcRect b="10136" l="19353" r="30418" t="14499"/>
          <a:stretch/>
        </p:blipFill>
        <p:spPr>
          <a:xfrm>
            <a:off x="2179950" y="534175"/>
            <a:ext cx="4828176" cy="40751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9"/>
          <p:cNvSpPr txBox="1"/>
          <p:nvPr>
            <p:ph type="title"/>
          </p:nvPr>
        </p:nvSpPr>
        <p:spPr>
          <a:xfrm>
            <a:off x="265500" y="1816950"/>
            <a:ext cx="4045200" cy="1509600"/>
          </a:xfrm>
          <a:prstGeom prst="rect">
            <a:avLst/>
          </a:prstGeom>
        </p:spPr>
        <p:txBody>
          <a:bodyPr anchorCtr="0" anchor="ctr" bIns="91425" lIns="91425" spcFirstLastPara="1" rIns="79050" wrap="square" tIns="91425">
            <a:noAutofit/>
          </a:bodyPr>
          <a:lstStyle/>
          <a:p>
            <a:pPr indent="0" lvl="0" marL="0" rtl="0" algn="ctr">
              <a:spcBef>
                <a:spcPts val="0"/>
              </a:spcBef>
              <a:spcAft>
                <a:spcPts val="0"/>
              </a:spcAft>
              <a:buNone/>
            </a:pPr>
            <a:r>
              <a:rPr lang="es-419"/>
              <a:t>Pantalla de Inicio</a:t>
            </a:r>
            <a:endParaRPr/>
          </a:p>
        </p:txBody>
      </p:sp>
      <p:sp>
        <p:nvSpPr>
          <p:cNvPr id="130" name="Google Shape;130;p2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419"/>
              <a:t>Esta será la primera página que verá el usuario, será donde introducirán sus datos para iniciar sesión, el usuario solo ingresará sus datos y se le redireccionará a la página principal.</a:t>
            </a:r>
            <a:endParaRPr/>
          </a:p>
          <a:p>
            <a:pPr indent="0" lvl="0" marL="0" rtl="0" algn="l">
              <a:spcBef>
                <a:spcPts val="1600"/>
              </a:spcBef>
              <a:spcAft>
                <a:spcPts val="1600"/>
              </a:spcAft>
              <a:buNone/>
            </a:pPr>
            <a:r>
              <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30"/>
          <p:cNvPicPr preferRelativeResize="0"/>
          <p:nvPr/>
        </p:nvPicPr>
        <p:blipFill rotWithShape="1">
          <a:blip r:embed="rId3">
            <a:alphaModFix/>
          </a:blip>
          <a:srcRect b="7224" l="21317" r="27926" t="14845"/>
          <a:stretch/>
        </p:blipFill>
        <p:spPr>
          <a:xfrm>
            <a:off x="2251400" y="567600"/>
            <a:ext cx="4641202" cy="40083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31"/>
          <p:cNvSpPr txBox="1"/>
          <p:nvPr>
            <p:ph type="title"/>
          </p:nvPr>
        </p:nvSpPr>
        <p:spPr>
          <a:xfrm>
            <a:off x="265500" y="1816950"/>
            <a:ext cx="4045200" cy="1509600"/>
          </a:xfrm>
          <a:prstGeom prst="rect">
            <a:avLst/>
          </a:prstGeom>
        </p:spPr>
        <p:txBody>
          <a:bodyPr anchorCtr="0" anchor="ctr" bIns="91425" lIns="91425" spcFirstLastPara="1" rIns="79050" wrap="square" tIns="91425">
            <a:noAutofit/>
          </a:bodyPr>
          <a:lstStyle/>
          <a:p>
            <a:pPr indent="0" lvl="0" marL="0" rtl="0" algn="ctr">
              <a:spcBef>
                <a:spcPts val="0"/>
              </a:spcBef>
              <a:spcAft>
                <a:spcPts val="0"/>
              </a:spcAft>
              <a:buNone/>
            </a:pPr>
            <a:r>
              <a:rPr lang="es-419"/>
              <a:t>Pantalla de Organización </a:t>
            </a:r>
            <a:r>
              <a:rPr lang="es-419"/>
              <a:t>(primera parte)</a:t>
            </a:r>
            <a:endParaRPr/>
          </a:p>
        </p:txBody>
      </p:sp>
      <p:sp>
        <p:nvSpPr>
          <p:cNvPr id="141" name="Google Shape;141;p31"/>
          <p:cNvSpPr txBox="1"/>
          <p:nvPr>
            <p:ph idx="2" type="body"/>
          </p:nvPr>
        </p:nvSpPr>
        <p:spPr>
          <a:xfrm>
            <a:off x="4912450" y="1044775"/>
            <a:ext cx="3864000" cy="337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419">
                <a:solidFill>
                  <a:srgbClr val="FFFFFF"/>
                </a:solidFill>
              </a:rPr>
              <a:t>Esta s</a:t>
            </a:r>
            <a:r>
              <a:rPr lang="es-419">
                <a:solidFill>
                  <a:srgbClr val="FFFFFF"/>
                </a:solidFill>
              </a:rPr>
              <a:t>erá la página que se mostrará al momento de seleccionar alguna organización del menú. E</a:t>
            </a:r>
            <a:r>
              <a:rPr lang="es-419">
                <a:solidFill>
                  <a:srgbClr val="FFFFFF"/>
                </a:solidFill>
              </a:rPr>
              <a:t>n esta</a:t>
            </a:r>
            <a:r>
              <a:rPr lang="es-419">
                <a:solidFill>
                  <a:srgbClr val="FFFFFF"/>
                </a:solidFill>
              </a:rPr>
              <a:t> se mostrará una imagen como banner de la misma y una pequeña descripción de las funciones y objetivos. Posteriormente la organización podrá colocar un link hacia su página oficial, en caso de que el usuario quiera saber más sobre ella. </a:t>
            </a:r>
            <a:endParaRPr>
              <a:solidFill>
                <a:srgbClr val="FFFFFF"/>
              </a:solidFil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1600"/>
              </a:spcBef>
              <a:spcAft>
                <a:spcPts val="1600"/>
              </a:spcAft>
              <a:buNone/>
            </a:pPr>
            <a:r>
              <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32"/>
          <p:cNvSpPr txBox="1"/>
          <p:nvPr>
            <p:ph type="title"/>
          </p:nvPr>
        </p:nvSpPr>
        <p:spPr>
          <a:xfrm>
            <a:off x="265500" y="1816950"/>
            <a:ext cx="4045200" cy="1509600"/>
          </a:xfrm>
          <a:prstGeom prst="rect">
            <a:avLst/>
          </a:prstGeom>
        </p:spPr>
        <p:txBody>
          <a:bodyPr anchorCtr="0" anchor="ctr" bIns="91425" lIns="91425" spcFirstLastPara="1" rIns="79050" wrap="square" tIns="91425">
            <a:noAutofit/>
          </a:bodyPr>
          <a:lstStyle/>
          <a:p>
            <a:pPr indent="0" lvl="0" marL="0" rtl="0" algn="ctr">
              <a:spcBef>
                <a:spcPts val="0"/>
              </a:spcBef>
              <a:spcAft>
                <a:spcPts val="0"/>
              </a:spcAft>
              <a:buNone/>
            </a:pPr>
            <a:r>
              <a:rPr lang="es-419"/>
              <a:t>Pantalla de Organización (segunda parte)</a:t>
            </a:r>
            <a:endParaRPr/>
          </a:p>
        </p:txBody>
      </p:sp>
      <p:sp>
        <p:nvSpPr>
          <p:cNvPr id="147" name="Google Shape;147;p32"/>
          <p:cNvSpPr txBox="1"/>
          <p:nvPr>
            <p:ph idx="2" type="body"/>
          </p:nvPr>
        </p:nvSpPr>
        <p:spPr>
          <a:xfrm>
            <a:off x="4912450" y="1044775"/>
            <a:ext cx="3864000" cy="337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419">
                <a:solidFill>
                  <a:srgbClr val="FFFFFF"/>
                </a:solidFill>
              </a:rPr>
              <a:t> Al bajar en la página, después del banner y la información, se encontrarán diferentes opciones para contribuir con la organización, el usuario seleccionará con un checkbox en las que esté interesado y después presionará el botón de “Reservar cita”.</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1600"/>
              </a:spcBef>
              <a:spcAft>
                <a:spcPts val="1600"/>
              </a:spcAft>
              <a:buNone/>
            </a:pPr>
            <a:r>
              <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33"/>
          <p:cNvPicPr preferRelativeResize="0"/>
          <p:nvPr/>
        </p:nvPicPr>
        <p:blipFill rotWithShape="1">
          <a:blip r:embed="rId3">
            <a:alphaModFix/>
          </a:blip>
          <a:srcRect b="0" l="0" r="0" t="0"/>
          <a:stretch/>
        </p:blipFill>
        <p:spPr>
          <a:xfrm>
            <a:off x="2325400" y="847850"/>
            <a:ext cx="4493200" cy="3648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